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73" r:id="rId9"/>
    <p:sldId id="262" r:id="rId10"/>
    <p:sldId id="274" r:id="rId11"/>
    <p:sldId id="275" r:id="rId12"/>
    <p:sldId id="264" r:id="rId13"/>
    <p:sldId id="265" r:id="rId14"/>
    <p:sldId id="276" r:id="rId15"/>
    <p:sldId id="266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6"/>
    <p:restoredTop sz="94823"/>
  </p:normalViewPr>
  <p:slideViewPr>
    <p:cSldViewPr snapToGrid="0">
      <p:cViewPr varScale="1">
        <p:scale>
          <a:sx n="124" d="100"/>
          <a:sy n="12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2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6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5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6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6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65B3-77FA-644B-BC9E-0B0B7FA07AC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170F-2814-7130-9EED-15CACA8D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2100-80AD-6CA0-D48B-2518D17B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Encapsulation, private/protected items, setting and getting attributes. </a:t>
            </a:r>
          </a:p>
          <a:p>
            <a:pPr lvl="1"/>
            <a:r>
              <a:rPr lang="en-US" dirty="0"/>
              <a:t>Inheritance – basic theory, overload/ride,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1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6D4-8E09-3229-D70E-997A02EE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it and set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B42A-80E6-2466-F317-D36CC420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7411566" cy="4308507"/>
          </a:xfrm>
        </p:spPr>
        <p:txBody>
          <a:bodyPr>
            <a:normAutofit/>
          </a:bodyPr>
          <a:lstStyle/>
          <a:p>
            <a:r>
              <a:rPr lang="en-US" dirty="0"/>
              <a:t>The ‘pythonic’ way to do this is to use properties as needed:</a:t>
            </a:r>
          </a:p>
          <a:p>
            <a:pPr lvl="1"/>
            <a:r>
              <a:rPr lang="en-US" dirty="0"/>
              <a:t>A property is an attribute, that python applies set/get/del methods to. </a:t>
            </a:r>
          </a:p>
          <a:p>
            <a:r>
              <a:rPr lang="en-US" dirty="0"/>
              <a:t>Effectively ‘builds in’ rules of an attribute. </a:t>
            </a:r>
          </a:p>
          <a:p>
            <a:pPr lvl="1"/>
            <a:r>
              <a:rPr lang="en-US" dirty="0"/>
              <a:t>Set/get methods are run transparently when the object is set/got. </a:t>
            </a:r>
          </a:p>
          <a:p>
            <a:r>
              <a:rPr lang="en-US" dirty="0"/>
              <a:t>Can also be triggered using decorator - @property.</a:t>
            </a:r>
          </a:p>
          <a:p>
            <a:pPr lvl="1"/>
            <a:r>
              <a:rPr lang="en-US" dirty="0"/>
              <a:t>Decorators wrap a function with other functionality. </a:t>
            </a:r>
          </a:p>
          <a:p>
            <a:pPr lvl="1"/>
            <a:r>
              <a:rPr lang="en-US" dirty="0"/>
              <a:t>Like the static method decorator. </a:t>
            </a:r>
          </a:p>
          <a:p>
            <a:r>
              <a:rPr lang="en-US" dirty="0"/>
              <a:t>Abstract away the usage rules of an object from an end user. </a:t>
            </a:r>
          </a:p>
          <a:p>
            <a:pPr lvl="1"/>
            <a:r>
              <a:rPr lang="en-US" dirty="0"/>
              <a:t>User doesn’t need to do anything different from a normal attribute. </a:t>
            </a:r>
          </a:p>
        </p:txBody>
      </p:sp>
      <p:pic>
        <p:nvPicPr>
          <p:cNvPr id="7170" name="Picture 2" descr="Python Property &amp; Descriptor: Zero to Expert">
            <a:extLst>
              <a:ext uri="{FF2B5EF4-FFF2-40B4-BE49-F238E27FC236}">
                <a16:creationId xmlns:a16="http://schemas.microsoft.com/office/drawing/2014/main" id="{0624865A-B1C5-321E-7791-999AA949A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85"/>
          <a:stretch/>
        </p:blipFill>
        <p:spPr bwMode="auto">
          <a:xfrm>
            <a:off x="7411566" y="0"/>
            <a:ext cx="47804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9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A3FE-B48C-C5DD-43AB-6018AC0D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are a Win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1FF4-D5EC-BE8B-BC24-3181B36A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5732"/>
            <a:ext cx="12191999" cy="4037749"/>
          </a:xfrm>
        </p:spPr>
        <p:txBody>
          <a:bodyPr/>
          <a:lstStyle/>
          <a:p>
            <a:r>
              <a:rPr lang="en-US" dirty="0"/>
              <a:t>Properties, especially, allow us to get a win-win:</a:t>
            </a:r>
          </a:p>
          <a:p>
            <a:pPr lvl="1"/>
            <a:r>
              <a:rPr lang="en-US" dirty="0"/>
              <a:t>Users get simple, consistent, abstract access to attributes. </a:t>
            </a:r>
          </a:p>
          <a:p>
            <a:pPr lvl="1"/>
            <a:r>
              <a:rPr lang="en-US" dirty="0"/>
              <a:t>Developers can control privacy and implement controls in code. </a:t>
            </a:r>
          </a:p>
          <a:p>
            <a:r>
              <a:rPr lang="en-US" dirty="0"/>
              <a:t>On small things it matters little, as code bases grow, the advantages grow. </a:t>
            </a:r>
          </a:p>
          <a:p>
            <a:pPr lvl="1"/>
            <a:r>
              <a:rPr lang="en-US" dirty="0"/>
              <a:t>Never need different syntax to access an attribute (set/get). </a:t>
            </a:r>
          </a:p>
          <a:p>
            <a:pPr lvl="1"/>
            <a:r>
              <a:rPr lang="en-US" dirty="0"/>
              <a:t>Validity checks can be built into the properties, preventing error. </a:t>
            </a:r>
          </a:p>
          <a:p>
            <a:pPr lvl="1"/>
            <a:r>
              <a:rPr lang="en-US" dirty="0"/>
              <a:t>Security and access control can be controlled, to the extent required. (E.g. fine grain authentication). </a:t>
            </a:r>
          </a:p>
          <a:p>
            <a:pPr lvl="1"/>
            <a:r>
              <a:rPr lang="en-US" dirty="0"/>
              <a:t>More abstract interface for users – they just get/set, logic is in the class. </a:t>
            </a:r>
          </a:p>
        </p:txBody>
      </p:sp>
      <p:pic>
        <p:nvPicPr>
          <p:cNvPr id="2050" name="Picture 2" descr="DJ Khaled - All I Do Is Win Official Music Video (feat. T-Pain, Ludacris,  Rick Ross &amp; Snoop Dogg) on Make a GIF">
            <a:extLst>
              <a:ext uri="{FF2B5EF4-FFF2-40B4-BE49-F238E27FC236}">
                <a16:creationId xmlns:a16="http://schemas.microsoft.com/office/drawing/2014/main" id="{C16583D5-D364-CFDF-B849-D83A35EF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539" y="0"/>
            <a:ext cx="5358461" cy="301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BA10-D80C-5BC2-AB81-BFCD3803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and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37A7-D7A8-505D-4AF6-D0069430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16223"/>
          </a:xfrm>
        </p:spPr>
        <p:txBody>
          <a:bodyPr/>
          <a:lstStyle/>
          <a:p>
            <a:r>
              <a:rPr lang="en-US" dirty="0"/>
              <a:t>One tangible application of encapsulation is the overloading of operators. </a:t>
            </a:r>
          </a:p>
          <a:p>
            <a:r>
              <a:rPr lang="en-US" dirty="0"/>
              <a:t>We can redefine what many of the basic operations mean in the context of our objects. </a:t>
            </a:r>
          </a:p>
          <a:p>
            <a:pPr lvl="1"/>
            <a:r>
              <a:rPr lang="en-US" dirty="0"/>
              <a:t>E.g. we have used str to define how objects print. </a:t>
            </a:r>
          </a:p>
          <a:p>
            <a:r>
              <a:rPr lang="en-US" dirty="0"/>
              <a:t>We can do this for several things:</a:t>
            </a:r>
          </a:p>
          <a:p>
            <a:pPr lvl="1"/>
            <a:r>
              <a:rPr lang="en-US" dirty="0"/>
              <a:t>Math operations: +, -, /, * </a:t>
            </a:r>
          </a:p>
          <a:p>
            <a:pPr lvl="1"/>
            <a:r>
              <a:rPr lang="en-US" dirty="0"/>
              <a:t>Boolean logic: equals, less/greater. </a:t>
            </a:r>
          </a:p>
          <a:p>
            <a:pPr lvl="1"/>
            <a:r>
              <a:rPr lang="en-US" dirty="0"/>
              <a:t>Other common things: </a:t>
            </a:r>
            <a:r>
              <a:rPr lang="en-US" dirty="0" err="1"/>
              <a:t>len</a:t>
            </a:r>
            <a:r>
              <a:rPr lang="en-US" dirty="0"/>
              <a:t>, str</a:t>
            </a:r>
          </a:p>
          <a:p>
            <a:r>
              <a:rPr lang="en-US" dirty="0"/>
              <a:t>This means that we are again offloading the logic to the class itself. </a:t>
            </a:r>
          </a:p>
          <a:p>
            <a:pPr lvl="1"/>
            <a:r>
              <a:rPr lang="en-US" dirty="0"/>
              <a:t>Adding two strings makes sense as concatenation. We don’t need to care about the how. </a:t>
            </a:r>
          </a:p>
        </p:txBody>
      </p:sp>
    </p:spTree>
    <p:extLst>
      <p:ext uri="{BB962C8B-B14F-4D97-AF65-F5344CB8AC3E}">
        <p14:creationId xmlns:p14="http://schemas.microsoft.com/office/powerpoint/2010/main" val="372119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10F3-CC50-DCFF-368F-4C234EFC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46D0-63BA-10EC-21F2-95EADF0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11" y="1853754"/>
            <a:ext cx="6572427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overload is defined by some function name. </a:t>
            </a:r>
          </a:p>
          <a:p>
            <a:pPr lvl="1"/>
            <a:r>
              <a:rPr lang="en-US" dirty="0"/>
              <a:t>There’s a link in the notebook to a list. </a:t>
            </a:r>
          </a:p>
          <a:p>
            <a:pPr lvl="1"/>
            <a:r>
              <a:rPr lang="en-US" dirty="0"/>
              <a:t>The ”magic” ties these to the operator or function. </a:t>
            </a:r>
          </a:p>
          <a:p>
            <a:r>
              <a:rPr lang="en-US" dirty="0"/>
              <a:t>The return expectation is defined by the operation. </a:t>
            </a:r>
          </a:p>
          <a:p>
            <a:pPr lvl="1"/>
            <a:r>
              <a:rPr lang="en-US" dirty="0"/>
              <a:t>E.g. logic requires T/F, add/sub requires an object. </a:t>
            </a:r>
          </a:p>
          <a:p>
            <a:r>
              <a:rPr lang="en-US" dirty="0"/>
              <a:t>The “other” is standard for the thing we are using. </a:t>
            </a:r>
          </a:p>
          <a:p>
            <a:pPr lvl="1"/>
            <a:r>
              <a:rPr lang="en-US" dirty="0"/>
              <a:t>Self is the current object. </a:t>
            </a:r>
          </a:p>
          <a:p>
            <a:pPr lvl="1"/>
            <a:r>
              <a:rPr lang="en-US" dirty="0"/>
              <a:t>Other is the other one. </a:t>
            </a:r>
          </a:p>
          <a:p>
            <a:pPr lvl="1"/>
            <a:r>
              <a:rPr lang="en-US" dirty="0"/>
              <a:t>A + B -&gt; A is self, B is other. </a:t>
            </a:r>
          </a:p>
          <a:p>
            <a:r>
              <a:rPr lang="en-US" dirty="0"/>
              <a:t>There are few limits, we just need to make it make sense. </a:t>
            </a:r>
          </a:p>
        </p:txBody>
      </p:sp>
      <p:pic>
        <p:nvPicPr>
          <p:cNvPr id="3074" name="Picture 2" descr="Operator Overloading | SpringerLink">
            <a:extLst>
              <a:ext uri="{FF2B5EF4-FFF2-40B4-BE49-F238E27FC236}">
                <a16:creationId xmlns:a16="http://schemas.microsoft.com/office/drawing/2014/main" id="{C53DC495-6093-FE87-823A-71AD85D3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7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4D64-201E-2E52-7C6E-999DB4D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 vs Override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3FCA-16BD-EE89-31D0-D3E389668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7" y="1853754"/>
            <a:ext cx="10704898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terms overload and override refer to similar things.</a:t>
            </a:r>
          </a:p>
          <a:p>
            <a:r>
              <a:rPr lang="en-US" dirty="0"/>
              <a:t>Overload – a method has more than one signature. The correct one is based on input. </a:t>
            </a:r>
          </a:p>
          <a:p>
            <a:pPr lvl="1"/>
            <a:r>
              <a:rPr lang="en-US" dirty="0"/>
              <a:t>This is not allowed in python – every function is an obj, and they can’t have the same name. </a:t>
            </a:r>
          </a:p>
          <a:p>
            <a:pPr lvl="1"/>
            <a:r>
              <a:rPr lang="en-US" dirty="0"/>
              <a:t>E.g. different methods that can accept different argument types – e.g. “calculate tax” method that can take in different income forms as input – t4, t1, </a:t>
            </a:r>
            <a:r>
              <a:rPr lang="en-US" dirty="0" err="1"/>
              <a:t>etc</a:t>
            </a:r>
            <a:r>
              <a:rPr lang="en-US" dirty="0"/>
              <a:t>… In python you don’t really need this. </a:t>
            </a:r>
          </a:p>
          <a:p>
            <a:r>
              <a:rPr lang="en-US" dirty="0"/>
              <a:t>Override - a method in a parent class is overwritten in a child class.  </a:t>
            </a:r>
          </a:p>
          <a:p>
            <a:pPr lvl="1"/>
            <a:r>
              <a:rPr lang="en-US" dirty="0"/>
              <a:t>The way a function works is defined/redefined in a child class. Adapt performance to the child.</a:t>
            </a:r>
          </a:p>
          <a:p>
            <a:pPr lvl="1"/>
            <a:r>
              <a:rPr lang="en-US" dirty="0"/>
              <a:t>E.g. length, str, add,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Operator Overloading - Operators exist in parent class (high), and are implemented in children. </a:t>
            </a:r>
          </a:p>
          <a:p>
            <a:pPr lvl="1"/>
            <a:r>
              <a:rPr lang="en-US" dirty="0"/>
              <a:t>Why isn’t it called operator overriding? Different languages and programmers suck at </a:t>
            </a:r>
            <a:r>
              <a:rPr lang="en-US"/>
              <a:t>person language. </a:t>
            </a:r>
            <a:endParaRPr lang="en-US" dirty="0"/>
          </a:p>
        </p:txBody>
      </p:sp>
      <p:pic>
        <p:nvPicPr>
          <p:cNvPr id="3074" name="Picture 2" descr="Method Overloading in Java">
            <a:extLst>
              <a:ext uri="{FF2B5EF4-FFF2-40B4-BE49-F238E27FC236}">
                <a16:creationId xmlns:a16="http://schemas.microsoft.com/office/drawing/2014/main" id="{C3271310-8ECD-1243-5F4A-E9BF081F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43" y="0"/>
            <a:ext cx="4109157" cy="231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6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4270-71A6-AF8F-E5C3-6916BFA4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ACAB-F71D-BD41-6DFE-C1A02D9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rules of encapsulation are less strong in Python than other languages. </a:t>
            </a:r>
          </a:p>
          <a:p>
            <a:pPr lvl="1"/>
            <a:r>
              <a:rPr lang="en-US" dirty="0"/>
              <a:t>The private stuff is not truly private, just hidden away. </a:t>
            </a:r>
          </a:p>
          <a:p>
            <a:pPr lvl="1"/>
            <a:r>
              <a:rPr lang="en-US" dirty="0"/>
              <a:t>This is a design choice by Python. </a:t>
            </a:r>
          </a:p>
          <a:p>
            <a:r>
              <a:rPr lang="en-US" dirty="0"/>
              <a:t>The implementation of some things like setters and getters will change. </a:t>
            </a:r>
          </a:p>
          <a:p>
            <a:pPr lvl="1"/>
            <a:r>
              <a:rPr lang="en-US" dirty="0"/>
              <a:t>There is another concept called decorators that will change it a bit. </a:t>
            </a:r>
          </a:p>
          <a:p>
            <a:pPr lvl="1"/>
            <a:r>
              <a:rPr lang="en-US" dirty="0"/>
              <a:t>The concept won’t change, only the implementation, to be more “Pythonic”. </a:t>
            </a:r>
          </a:p>
        </p:txBody>
      </p:sp>
    </p:spTree>
    <p:extLst>
      <p:ext uri="{BB962C8B-B14F-4D97-AF65-F5344CB8AC3E}">
        <p14:creationId xmlns:p14="http://schemas.microsoft.com/office/powerpoint/2010/main" val="108708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1FD-6AA1-6A1D-A3BF-CC8E3F1F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CBC9-F4D9-95A6-25B6-8350C9C9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4308"/>
            <a:ext cx="9603275" cy="4119173"/>
          </a:xfrm>
        </p:spPr>
        <p:txBody>
          <a:bodyPr/>
          <a:lstStyle/>
          <a:p>
            <a:r>
              <a:rPr lang="en-US" dirty="0"/>
              <a:t>Guidelines:</a:t>
            </a:r>
          </a:p>
          <a:p>
            <a:pPr lvl="1"/>
            <a:r>
              <a:rPr lang="en-US" dirty="0"/>
              <a:t>Use encapsulation to hide the internal implementation details of a class.</a:t>
            </a:r>
          </a:p>
          <a:p>
            <a:pPr lvl="1"/>
            <a:r>
              <a:rPr lang="en-US" dirty="0"/>
              <a:t>Follow consistent naming conventions for attributes and methods.</a:t>
            </a:r>
          </a:p>
          <a:p>
            <a:pPr lvl="1"/>
            <a:r>
              <a:rPr lang="en-US" dirty="0"/>
              <a:t>Limit direct access to attributes, encourage the use of getter and setter methods.</a:t>
            </a:r>
          </a:p>
          <a:p>
            <a:pPr lvl="1"/>
            <a:r>
              <a:rPr lang="en-US" dirty="0"/>
              <a:t>Overload reasonable operators to make things make sense. 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We want our classes to work like the ones we use. </a:t>
            </a:r>
          </a:p>
          <a:p>
            <a:pPr lvl="1"/>
            <a:r>
              <a:rPr lang="en-US" dirty="0"/>
              <a:t>We have an API that we can reference (like the pandas docs) which details what the class can do. Users don’t need to care how or worry about the details.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1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7ED4-35EE-60C7-9DD8-A544FDF2E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Overloading and 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14C7-DC46-AFB8-CE4B-DF9269A0C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EDB9-29E3-2B9A-0D0D-0DFC3683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What is Encapsulation?</a:t>
            </a:r>
          </a:p>
        </p:txBody>
      </p:sp>
      <p:pic>
        <p:nvPicPr>
          <p:cNvPr id="1026" name="Picture 2" descr="AlgoDaily - Understanding Encapsulation in Programming - Introduction">
            <a:extLst>
              <a:ext uri="{FF2B5EF4-FFF2-40B4-BE49-F238E27FC236}">
                <a16:creationId xmlns:a16="http://schemas.microsoft.com/office/drawing/2014/main" id="{DF2E02D8-BF87-3B64-8B34-9CB4C3A5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448" y="1853754"/>
            <a:ext cx="5725297" cy="48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7BC4-C78B-C6BB-E456-C020B4A3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745" y="2015734"/>
            <a:ext cx="622780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Encapsulation is a fundamental concept in object-oriented programming (OOP).</a:t>
            </a:r>
          </a:p>
          <a:p>
            <a:pPr>
              <a:lnSpc>
                <a:spcPct val="110000"/>
              </a:lnSpc>
            </a:pPr>
            <a:r>
              <a:rPr lang="en-US" dirty="0"/>
              <a:t>It involves bundling the data (attributes) and methods (functions) that operate on the data into a single unit, typically called a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class serves as a blueprint for creating objects, providing a way to control access to the data and methods. </a:t>
            </a:r>
          </a:p>
          <a:p>
            <a:pPr>
              <a:lnSpc>
                <a:spcPct val="110000"/>
              </a:lnSpc>
            </a:pPr>
            <a:r>
              <a:rPr lang="en-US" dirty="0"/>
              <a:t>In layman’s language, we want to interact with the object as a whole, not the parts of that object. </a:t>
            </a:r>
          </a:p>
        </p:txBody>
      </p:sp>
    </p:spTree>
    <p:extLst>
      <p:ext uri="{BB962C8B-B14F-4D97-AF65-F5344CB8AC3E}">
        <p14:creationId xmlns:p14="http://schemas.microsoft.com/office/powerpoint/2010/main" val="406223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88AD-1D02-CBE5-0BF6-21ADD3D8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Encapsulating!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90B9-2780-07C8-647B-570E893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123"/>
          </a:xfrm>
        </p:spPr>
        <p:txBody>
          <a:bodyPr/>
          <a:lstStyle/>
          <a:p>
            <a:r>
              <a:rPr lang="en-US" dirty="0"/>
              <a:t>When we use the basic objects or common other ones (e.g. </a:t>
            </a:r>
            <a:r>
              <a:rPr lang="en-US" dirty="0" err="1"/>
              <a:t>dataframe</a:t>
            </a:r>
            <a:r>
              <a:rPr lang="en-US" dirty="0"/>
              <a:t>) we are used to this as a concept.</a:t>
            </a:r>
          </a:p>
          <a:p>
            <a:r>
              <a:rPr lang="en-US" dirty="0"/>
              <a:t>When we interact with a </a:t>
            </a:r>
            <a:r>
              <a:rPr lang="en-US" dirty="0" err="1"/>
              <a:t>dataframe</a:t>
            </a:r>
            <a:r>
              <a:rPr lang="en-US" dirty="0"/>
              <a:t> we “ask” the </a:t>
            </a:r>
            <a:r>
              <a:rPr lang="en-US" dirty="0" err="1"/>
              <a:t>dataframe</a:t>
            </a:r>
            <a:r>
              <a:rPr lang="en-US" dirty="0"/>
              <a:t> to do things for us. </a:t>
            </a:r>
          </a:p>
          <a:p>
            <a:pPr lvl="1"/>
            <a:r>
              <a:rPr lang="en-US" dirty="0"/>
              <a:t>Get this row, give the length, give the info….</a:t>
            </a:r>
          </a:p>
          <a:p>
            <a:r>
              <a:rPr lang="en-US" dirty="0"/>
              <a:t>For example, if we want to take the mean of a column in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don’t want to loop through each item and calculate the average manually. </a:t>
            </a:r>
          </a:p>
          <a:p>
            <a:pPr lvl="1"/>
            <a:r>
              <a:rPr lang="en-US" dirty="0"/>
              <a:t>We want to use the </a:t>
            </a:r>
            <a:r>
              <a:rPr lang="en-US" dirty="0" err="1"/>
              <a:t>dataframe’s</a:t>
            </a:r>
            <a:r>
              <a:rPr lang="en-US" dirty="0"/>
              <a:t> own ability, mean(), to do it for us. </a:t>
            </a:r>
          </a:p>
          <a:p>
            <a:r>
              <a:rPr lang="en-US" dirty="0"/>
              <a:t>The “main” item of concern is the object, not it’s innards. </a:t>
            </a:r>
          </a:p>
        </p:txBody>
      </p:sp>
    </p:spTree>
    <p:extLst>
      <p:ext uri="{BB962C8B-B14F-4D97-AF65-F5344CB8AC3E}">
        <p14:creationId xmlns:p14="http://schemas.microsoft.com/office/powerpoint/2010/main" val="233801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B696-B3DC-DAC6-6400-FDF7D0AB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DFB8-5B6D-7D7F-4249-455EB0A2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4924"/>
            <a:ext cx="9603275" cy="4098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Encapsulation is one of the underlying ideas that makes OOP work. </a:t>
            </a:r>
          </a:p>
          <a:p>
            <a:pPr lvl="1"/>
            <a:r>
              <a:rPr lang="en-US" dirty="0"/>
              <a:t>We want to rely on each object to “do” things itself. </a:t>
            </a:r>
          </a:p>
          <a:p>
            <a:pPr lvl="1"/>
            <a:r>
              <a:rPr lang="en-US" dirty="0"/>
              <a:t>The object is able to manage the stuff inside of it. </a:t>
            </a:r>
          </a:p>
          <a:p>
            <a:r>
              <a:rPr lang="en-US" dirty="0"/>
              <a:t>This makes our code more portable – objects are not dependent on other things. </a:t>
            </a:r>
          </a:p>
          <a:p>
            <a:pPr lvl="1"/>
            <a:r>
              <a:rPr lang="en-US" dirty="0"/>
              <a:t>From the </a:t>
            </a:r>
            <a:r>
              <a:rPr lang="en-US" dirty="0" err="1"/>
              <a:t>DF.mean</a:t>
            </a:r>
            <a:r>
              <a:rPr lang="en-US" dirty="0"/>
              <a:t>() example, the DF isn’t reliant on some other class. </a:t>
            </a:r>
          </a:p>
          <a:p>
            <a:r>
              <a:rPr lang="en-US" dirty="0"/>
              <a:t>Some of the main benefits are:</a:t>
            </a:r>
          </a:p>
          <a:p>
            <a:pPr lvl="1"/>
            <a:r>
              <a:rPr lang="en-US" dirty="0"/>
              <a:t>Controlled Access: Access to data and methods is controlled through access modifiers (public, private, protected).</a:t>
            </a:r>
          </a:p>
          <a:p>
            <a:pPr lvl="1"/>
            <a:r>
              <a:rPr lang="en-US" dirty="0"/>
              <a:t>Modularity: Encapsulation promotes a modular design, making it easier to manage and update.</a:t>
            </a:r>
          </a:p>
          <a:p>
            <a:pPr lvl="1"/>
            <a:r>
              <a:rPr lang="en-US" dirty="0"/>
              <a:t>Security: Protects the internal state of an object, preventing unintended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2E3D-EFC5-0220-C7BC-F9929084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Controlled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D1D-A8E1-24AD-619F-D8519E66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2015734"/>
            <a:ext cx="574525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can control access to the attributes and methods inside of our classes at declaration time. </a:t>
            </a:r>
          </a:p>
          <a:p>
            <a:pPr>
              <a:lnSpc>
                <a:spcPct val="110000"/>
              </a:lnSpc>
            </a:pPr>
            <a:r>
              <a:rPr lang="en-US" dirty="0"/>
              <a:t>Underscores denote the scope (where something is available):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Public: Accessible from anywhere outside the class. This is default.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Private: Accessible only within the class, denoted by a double underscore (__).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Protected: Accessible within the class and its subclasses, denoted by a single underscore (_).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1174-84E1-4D5D-BEA2-58BAB4AF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79" y="2188889"/>
            <a:ext cx="6224321" cy="3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E3C7-46A4-FDCC-3117-D8B2641F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How do We Get to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B8B3-6D28-EBA0-73AC-2B1247B8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Hidden attributes obviously aren’t able to be accessed or changed from the outside. </a:t>
            </a:r>
          </a:p>
          <a:p>
            <a:r>
              <a:rPr lang="en-US" dirty="0"/>
              <a:t>We obviously might need to access them. </a:t>
            </a:r>
          </a:p>
          <a:p>
            <a:r>
              <a:rPr lang="en-US" dirty="0"/>
              <a:t>What do we do? </a:t>
            </a:r>
          </a:p>
        </p:txBody>
      </p:sp>
      <p:pic>
        <p:nvPicPr>
          <p:cNvPr id="2050" name="Picture 2" descr="Alexa-what-should-i-do GIFs - Get the best GIF on GIPHY">
            <a:extLst>
              <a:ext uri="{FF2B5EF4-FFF2-40B4-BE49-F238E27FC236}">
                <a16:creationId xmlns:a16="http://schemas.microsoft.com/office/drawing/2014/main" id="{72A577EB-1580-D20E-D535-149A3FD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21" y="3166679"/>
            <a:ext cx="6400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0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1E0E-9AB1-7320-0A3C-5EFC71DB7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ACAA-8808-18B8-71B9-700C3AE0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8629"/>
          </a:xfrm>
        </p:spPr>
        <p:txBody>
          <a:bodyPr/>
          <a:lstStyle/>
          <a:p>
            <a:r>
              <a:rPr lang="en-US" dirty="0"/>
              <a:t>Basic dot notation:</a:t>
            </a:r>
          </a:p>
          <a:p>
            <a:pPr lvl="1"/>
            <a:r>
              <a:rPr lang="en-US" dirty="0"/>
              <a:t>Attributes inside an object can be accessed through dot notation: </a:t>
            </a:r>
            <a:r>
              <a:rPr lang="en-US" dirty="0" err="1"/>
              <a:t>object.attribute</a:t>
            </a:r>
            <a:endParaRPr lang="en-US" dirty="0"/>
          </a:p>
          <a:p>
            <a:r>
              <a:rPr lang="en-US" dirty="0"/>
              <a:t>Setter and getter methods. </a:t>
            </a:r>
          </a:p>
          <a:p>
            <a:pPr lvl="1"/>
            <a:r>
              <a:rPr lang="en-US" dirty="0"/>
              <a:t>The ‘classic’ way to access internal variables is through setter and getter methods. </a:t>
            </a:r>
          </a:p>
          <a:p>
            <a:pPr lvl="1"/>
            <a:r>
              <a:rPr lang="en-US" dirty="0"/>
              <a:t>These simple methods serve to either return a value, or update it. </a:t>
            </a:r>
          </a:p>
          <a:p>
            <a:pPr lvl="1"/>
            <a:r>
              <a:rPr lang="en-US" dirty="0"/>
              <a:t>The attribute itself is hidden, or </a:t>
            </a:r>
            <a:r>
              <a:rPr lang="en-US" b="1" dirty="0"/>
              <a:t>protected,</a:t>
            </a:r>
            <a:r>
              <a:rPr lang="en-US" dirty="0"/>
              <a:t> from the outside, only these methods access it. </a:t>
            </a:r>
          </a:p>
          <a:p>
            <a:r>
              <a:rPr lang="en-US" dirty="0"/>
              <a:t>Get entry and set entry:</a:t>
            </a:r>
          </a:p>
          <a:p>
            <a:pPr lvl="1"/>
            <a:r>
              <a:rPr lang="en-US" dirty="0"/>
              <a:t>Get and set entry are more hidden methods, like __str__. </a:t>
            </a:r>
          </a:p>
          <a:p>
            <a:pPr lvl="1"/>
            <a:r>
              <a:rPr lang="en-US" dirty="0"/>
              <a:t>We can write methods that are automatically called when using dot notation.</a:t>
            </a:r>
          </a:p>
          <a:p>
            <a:pPr lvl="1"/>
            <a:r>
              <a:rPr lang="en-US" dirty="0"/>
              <a:t>Can then define a ‘property’ that ties the variable to the methods. </a:t>
            </a:r>
          </a:p>
        </p:txBody>
      </p:sp>
    </p:spTree>
    <p:extLst>
      <p:ext uri="{BB962C8B-B14F-4D97-AF65-F5344CB8AC3E}">
        <p14:creationId xmlns:p14="http://schemas.microsoft.com/office/powerpoint/2010/main" val="41320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9CF3-ED82-4427-9FC0-4B042EC0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and Getter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E9A5-FDC2-A774-1A78-F47C3349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154" y="2015732"/>
            <a:ext cx="6531552" cy="40377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Setter and Getter methods are methods to access internal attributes of a class. </a:t>
            </a:r>
          </a:p>
          <a:p>
            <a:r>
              <a:rPr lang="en-US" sz="2400" dirty="0"/>
              <a:t>These methods allow us to control access to the attributes. </a:t>
            </a:r>
          </a:p>
          <a:p>
            <a:pPr lvl="1"/>
            <a:r>
              <a:rPr lang="en-US" sz="2000" dirty="0"/>
              <a:t>Private attributes can’t be modified directly, but these methods can do it for us. </a:t>
            </a:r>
          </a:p>
          <a:p>
            <a:r>
              <a:rPr lang="en-US" sz="2400" dirty="0"/>
              <a:t>Logic can be included to manage access:</a:t>
            </a:r>
          </a:p>
          <a:p>
            <a:pPr lvl="1"/>
            <a:r>
              <a:rPr lang="en-US" sz="2000" dirty="0"/>
              <a:t>Setters can have checks for valid data. </a:t>
            </a:r>
          </a:p>
          <a:p>
            <a:r>
              <a:rPr lang="en-US" sz="2400" dirty="0"/>
              <a:t>These provide us with our interface with the object.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B293B-8EC8-F559-5150-539C2053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" y="1853754"/>
            <a:ext cx="5473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10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5232</TotalTime>
  <Words>1467</Words>
  <Application>Microsoft Macintosh PowerPoint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Housekeeping:</vt:lpstr>
      <vt:lpstr>Overloading and Encapsulation</vt:lpstr>
      <vt:lpstr>What is Encapsulation?</vt:lpstr>
      <vt:lpstr>We’ve Been Encapsulating!</vt:lpstr>
      <vt:lpstr>Why is this important?</vt:lpstr>
      <vt:lpstr>Controlled access</vt:lpstr>
      <vt:lpstr>But… How do We Get to It? </vt:lpstr>
      <vt:lpstr>Accessing Variables</vt:lpstr>
      <vt:lpstr>Setter and Getter</vt:lpstr>
      <vt:lpstr>Get it and set it!</vt:lpstr>
      <vt:lpstr>Properties are a Win Win</vt:lpstr>
      <vt:lpstr>Overriding and Overriding</vt:lpstr>
      <vt:lpstr>Operator Operations</vt:lpstr>
      <vt:lpstr>Overload vs Override</vt:lpstr>
      <vt:lpstr>Python Notes</vt:lpstr>
      <vt:lpstr>Goals and 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13</cp:revision>
  <dcterms:created xsi:type="dcterms:W3CDTF">2023-10-15T20:15:30Z</dcterms:created>
  <dcterms:modified xsi:type="dcterms:W3CDTF">2024-10-15T15:23:41Z</dcterms:modified>
</cp:coreProperties>
</file>